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sldIdLst>
    <p:sldId id="341" r:id="rId2"/>
    <p:sldId id="397" r:id="rId3"/>
    <p:sldId id="398" r:id="rId4"/>
    <p:sldId id="399" r:id="rId5"/>
    <p:sldId id="404" r:id="rId6"/>
    <p:sldId id="411" r:id="rId7"/>
    <p:sldId id="437" r:id="rId8"/>
    <p:sldId id="400" r:id="rId9"/>
    <p:sldId id="405" r:id="rId10"/>
    <p:sldId id="407" r:id="rId11"/>
    <p:sldId id="433" r:id="rId12"/>
    <p:sldId id="432" r:id="rId13"/>
    <p:sldId id="434" r:id="rId14"/>
    <p:sldId id="408" r:id="rId15"/>
    <p:sldId id="401" r:id="rId16"/>
    <p:sldId id="409" r:id="rId17"/>
    <p:sldId id="410" r:id="rId18"/>
    <p:sldId id="441" r:id="rId19"/>
    <p:sldId id="422" r:id="rId20"/>
    <p:sldId id="431" r:id="rId21"/>
    <p:sldId id="435" r:id="rId22"/>
    <p:sldId id="412" r:id="rId23"/>
    <p:sldId id="436" r:id="rId24"/>
    <p:sldId id="402" r:id="rId25"/>
    <p:sldId id="423" r:id="rId26"/>
    <p:sldId id="425" r:id="rId27"/>
    <p:sldId id="428" r:id="rId28"/>
    <p:sldId id="415" r:id="rId29"/>
    <p:sldId id="429" r:id="rId30"/>
    <p:sldId id="416" r:id="rId31"/>
    <p:sldId id="414" r:id="rId32"/>
    <p:sldId id="442" r:id="rId33"/>
    <p:sldId id="430" r:id="rId34"/>
    <p:sldId id="438" r:id="rId35"/>
    <p:sldId id="440" r:id="rId36"/>
    <p:sldId id="439" r:id="rId37"/>
    <p:sldId id="403" r:id="rId38"/>
    <p:sldId id="417" r:id="rId39"/>
    <p:sldId id="443" r:id="rId40"/>
    <p:sldId id="418" r:id="rId41"/>
    <p:sldId id="326" r:id="rId42"/>
    <p:sldId id="419" r:id="rId43"/>
  </p:sldIdLst>
  <p:sldSz cx="9144000" cy="6858000" type="screen4x3"/>
  <p:notesSz cx="6797675" cy="987425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45" autoAdjust="0"/>
    <p:restoredTop sz="85526" autoAdjust="0"/>
  </p:normalViewPr>
  <p:slideViewPr>
    <p:cSldViewPr snapToGrid="0">
      <p:cViewPr varScale="1">
        <p:scale>
          <a:sx n="88" d="100"/>
          <a:sy n="88" d="100"/>
        </p:scale>
        <p:origin x="9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3C0A7-D6ED-42C8-9345-59B63C5CDB4F}" type="datetimeFigureOut">
              <a:rPr lang="de-DE" smtClean="0"/>
              <a:t>30.04.21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A007E-20B6-445A-BDC7-C2BB4E7A8D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19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040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Analyse ob für autonome </a:t>
            </a:r>
            <a:r>
              <a:rPr lang="de-DE" noProof="0" dirty="0" err="1"/>
              <a:t>navigation</a:t>
            </a:r>
            <a:r>
              <a:rPr lang="de-DE" noProof="0" dirty="0"/>
              <a:t> auf Straßen geeignet</a:t>
            </a:r>
          </a:p>
          <a:p>
            <a:endParaRPr lang="de-DE" noProof="0" dirty="0"/>
          </a:p>
          <a:p>
            <a:r>
              <a:rPr lang="de-DE" noProof="0" dirty="0"/>
              <a:t>Fehlende Knoten um Ziele zu ermitteln nötig für </a:t>
            </a:r>
            <a:r>
              <a:rPr lang="de-DE" noProof="0" dirty="0" err="1"/>
              <a:t>autonomie</a:t>
            </a:r>
            <a:endParaRPr lang="de-DE" noProof="0" dirty="0"/>
          </a:p>
          <a:p>
            <a:endParaRPr lang="de-DE" noProof="0" dirty="0"/>
          </a:p>
          <a:p>
            <a:r>
              <a:rPr lang="de-DE" noProof="0" dirty="0" err="1"/>
              <a:t>Amcl</a:t>
            </a:r>
            <a:r>
              <a:rPr lang="de-DE" noProof="0" dirty="0"/>
              <a:t> und </a:t>
            </a:r>
            <a:r>
              <a:rPr lang="de-DE" noProof="0" dirty="0" err="1"/>
              <a:t>map_server</a:t>
            </a:r>
            <a:r>
              <a:rPr lang="de-DE" noProof="0" dirty="0"/>
              <a:t> funktionieren nur mit bestehender Karte  -- Karte wäre aber sehr Hilfreich.</a:t>
            </a:r>
          </a:p>
          <a:p>
            <a:endParaRPr lang="de-DE" noProof="0" dirty="0"/>
          </a:p>
          <a:p>
            <a:r>
              <a:rPr lang="de-DE" noProof="0" dirty="0"/>
              <a:t>Interne Struktur noch ungewiss ob geeignet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65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Globaler Planer bestimmt kompletten Pfad bis zum Ziel ohne Kollision, der jedoch nicht </a:t>
            </a:r>
            <a:r>
              <a:rPr lang="de-DE" noProof="0" dirty="0" err="1"/>
              <a:t>roboter</a:t>
            </a:r>
            <a:r>
              <a:rPr lang="de-DE" noProof="0" dirty="0"/>
              <a:t> spezifisch ist</a:t>
            </a:r>
          </a:p>
          <a:p>
            <a:endParaRPr lang="de-DE" noProof="0" dirty="0"/>
          </a:p>
          <a:p>
            <a:r>
              <a:rPr lang="de-DE" noProof="0" dirty="0"/>
              <a:t>Lokaler Planer bestimmt kürzeren Pfad, am globalen Pfad entlang, der für den Roboter realisierbar ist</a:t>
            </a:r>
          </a:p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909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183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Hindernisvermeidung wird erfüllt.</a:t>
            </a:r>
          </a:p>
          <a:p>
            <a:endParaRPr lang="de-DE" noProof="0" dirty="0"/>
          </a:p>
          <a:p>
            <a:r>
              <a:rPr lang="de-DE" noProof="0" dirty="0"/>
              <a:t>Für Spurverfolgung fehlt Knoten der Ziele aus den Sensordaten extrahiert</a:t>
            </a:r>
          </a:p>
          <a:p>
            <a:endParaRPr lang="de-DE" noProof="0" dirty="0"/>
          </a:p>
          <a:p>
            <a:r>
              <a:rPr lang="de-DE" noProof="0" dirty="0"/>
              <a:t>Für Spurpräferenz fehlen Daten in der </a:t>
            </a:r>
            <a:r>
              <a:rPr lang="de-DE" noProof="0" dirty="0" err="1"/>
              <a:t>Costmap</a:t>
            </a:r>
            <a:r>
              <a:rPr lang="de-DE" noProof="0" dirty="0"/>
              <a:t>, die Pfadplanung auf der linken Spur erschweren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379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974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547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Entscheidung Simulation mit </a:t>
            </a:r>
            <a:r>
              <a:rPr lang="de-DE" noProof="0" dirty="0" err="1"/>
              <a:t>Gazebo</a:t>
            </a:r>
            <a:endParaRPr lang="de-DE" noProof="0" dirty="0"/>
          </a:p>
          <a:p>
            <a:endParaRPr lang="de-DE" noProof="0" dirty="0"/>
          </a:p>
          <a:p>
            <a:r>
              <a:rPr lang="de-DE" noProof="0" dirty="0"/>
              <a:t>Vereinfacht Testen da Hardware geändert und getauscht werden kann</a:t>
            </a:r>
          </a:p>
          <a:p>
            <a:endParaRPr lang="de-DE" noProof="0" dirty="0"/>
          </a:p>
          <a:p>
            <a:r>
              <a:rPr lang="de-DE" noProof="0" dirty="0"/>
              <a:t>Eliminiert viele unvorhersehbare Fehlerquellen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065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Auf Auswahl kann aus Zeitgründen nicht genau eingegangen werden, aber </a:t>
            </a:r>
          </a:p>
          <a:p>
            <a:endParaRPr lang="de-DE" noProof="0" dirty="0"/>
          </a:p>
          <a:p>
            <a:r>
              <a:rPr lang="de-DE" noProof="0" dirty="0"/>
              <a:t>Base global </a:t>
            </a:r>
            <a:r>
              <a:rPr lang="de-DE" noProof="0" dirty="0" err="1"/>
              <a:t>planner</a:t>
            </a:r>
            <a:r>
              <a:rPr lang="de-DE" noProof="0" dirty="0"/>
              <a:t> größter Umfang von Planungsalgorithmen</a:t>
            </a:r>
          </a:p>
          <a:p>
            <a:r>
              <a:rPr lang="de-DE" noProof="0" dirty="0" err="1"/>
              <a:t>Teb_local_planner</a:t>
            </a:r>
            <a:r>
              <a:rPr lang="de-DE" noProof="0" dirty="0"/>
              <a:t> da bessere </a:t>
            </a:r>
            <a:r>
              <a:rPr lang="de-DE" noProof="0" dirty="0" err="1"/>
              <a:t>performance</a:t>
            </a:r>
            <a:r>
              <a:rPr lang="de-DE" noProof="0" dirty="0"/>
              <a:t> in gang ähnlichen Sektionen als </a:t>
            </a:r>
            <a:r>
              <a:rPr lang="de-DE" noProof="0" dirty="0" err="1"/>
              <a:t>dwa</a:t>
            </a:r>
            <a:r>
              <a:rPr lang="de-DE" noProof="0" dirty="0"/>
              <a:t> und geeignet für differenzial und autoähnliche </a:t>
            </a:r>
            <a:r>
              <a:rPr lang="de-DE" noProof="0" dirty="0" err="1"/>
              <a:t>roboter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948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Auf Auswahl kann aus Zeitgründen nicht genau eingegangen werden, aber </a:t>
            </a:r>
          </a:p>
          <a:p>
            <a:endParaRPr lang="de-DE" noProof="0" dirty="0"/>
          </a:p>
          <a:p>
            <a:r>
              <a:rPr lang="de-DE" noProof="0" dirty="0"/>
              <a:t>Base global </a:t>
            </a:r>
            <a:r>
              <a:rPr lang="de-DE" noProof="0" dirty="0" err="1"/>
              <a:t>planner</a:t>
            </a:r>
            <a:r>
              <a:rPr lang="de-DE" noProof="0" dirty="0"/>
              <a:t> größter Umfang von Planungsalgorithmen</a:t>
            </a:r>
          </a:p>
          <a:p>
            <a:r>
              <a:rPr lang="de-DE" noProof="0" dirty="0" err="1"/>
              <a:t>Teb_local_planner</a:t>
            </a:r>
            <a:r>
              <a:rPr lang="de-DE" noProof="0" dirty="0"/>
              <a:t> da bessere </a:t>
            </a:r>
            <a:r>
              <a:rPr lang="de-DE" noProof="0" dirty="0" err="1"/>
              <a:t>performance</a:t>
            </a:r>
            <a:r>
              <a:rPr lang="de-DE" noProof="0" dirty="0"/>
              <a:t> in gang ähnlichen Sektionen als </a:t>
            </a:r>
            <a:r>
              <a:rPr lang="de-DE" noProof="0" dirty="0" err="1"/>
              <a:t>dwa</a:t>
            </a:r>
            <a:r>
              <a:rPr lang="de-DE" noProof="0" dirty="0"/>
              <a:t> und geeignet für differenzial und autoähnliche </a:t>
            </a:r>
            <a:r>
              <a:rPr lang="de-DE" noProof="0" dirty="0" err="1"/>
              <a:t>roboter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95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78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Lehnt sich an Aufbau der Ausarbeitung an.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63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901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0" dirty="0" err="1"/>
              <a:t>Spuerkennung</a:t>
            </a:r>
            <a:r>
              <a:rPr lang="de-DE" sz="1200" kern="0" dirty="0"/>
              <a:t> ist einzige Quelle mit Daten über die Straße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0" dirty="0"/>
              <a:t>Durchgehende erkannte Spur kann nicht sichergestellt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0" dirty="0"/>
              <a:t>Deshalb können die neuesten Daten nicht direkt verwendet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0" dirty="0"/>
              <a:t>Keine Karte, da Umwelt nicht bekannt ist (eventuell mittels SLAM in zweiter Runde?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853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0" dirty="0" err="1"/>
              <a:t>Spuerkennung</a:t>
            </a:r>
            <a:r>
              <a:rPr lang="de-DE" sz="1200" kern="0" dirty="0"/>
              <a:t> ist einzige Quelle mit Daten über die Straße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0" dirty="0"/>
              <a:t>Durchgehende erkannte Spur kann nicht sichergestellt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046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0" dirty="0"/>
              <a:t>Wenn Karte vorhanden ist, bringt Vorteile </a:t>
            </a:r>
            <a:r>
              <a:rPr lang="de-DE" sz="1200" kern="0" dirty="0">
                <a:sym typeface="Wingdings" pitchFamily="2" charset="2"/>
              </a:rPr>
              <a:t> Größere Distanzen, genauere Ziele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0" dirty="0">
                <a:sym typeface="Wingdings" pitchFamily="2" charset="2"/>
              </a:rPr>
              <a:t>Sehr Anfällig auf Kartenqualität</a:t>
            </a:r>
            <a:endParaRPr lang="de-DE" sz="120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0" dirty="0"/>
          </a:p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627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708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Weite und Enge Kurven (rechts links)</a:t>
            </a:r>
          </a:p>
          <a:p>
            <a:endParaRPr lang="de-DE" noProof="0" dirty="0"/>
          </a:p>
          <a:p>
            <a:r>
              <a:rPr lang="de-DE" noProof="0" dirty="0"/>
              <a:t>Gerade 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63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28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Einbindung von IMU und Command </a:t>
            </a:r>
            <a:r>
              <a:rPr lang="de-DE" noProof="0" dirty="0" err="1"/>
              <a:t>Velocity</a:t>
            </a:r>
            <a:r>
              <a:rPr lang="de-DE" noProof="0" dirty="0"/>
              <a:t> der </a:t>
            </a:r>
            <a:r>
              <a:rPr lang="de-DE" noProof="0" dirty="0" err="1"/>
              <a:t>navigation</a:t>
            </a:r>
            <a:r>
              <a:rPr lang="de-DE" noProof="0" dirty="0"/>
              <a:t> -&gt; sehr strake Verbesserung</a:t>
            </a:r>
          </a:p>
          <a:p>
            <a:r>
              <a:rPr lang="de-DE" noProof="0" dirty="0"/>
              <a:t>Es bleibt lediglich ein lineares Offset und Welligkeit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154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599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9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708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18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Spurerkennung -&gt; Daten sind ähnlich zu sich selbst, da Straße immer gleich ist.</a:t>
            </a:r>
          </a:p>
          <a:p>
            <a:endParaRPr lang="de-DE" noProof="0" dirty="0"/>
          </a:p>
          <a:p>
            <a:r>
              <a:rPr lang="de-DE" noProof="0" dirty="0"/>
              <a:t>Spurerkennung + </a:t>
            </a:r>
            <a:r>
              <a:rPr lang="de-DE" noProof="0" dirty="0" err="1"/>
              <a:t>Lidar</a:t>
            </a:r>
            <a:r>
              <a:rPr lang="de-DE" noProof="0" dirty="0"/>
              <a:t> -&gt; Verbessern die zusätzlichen Hindernisse die Karte</a:t>
            </a:r>
          </a:p>
          <a:p>
            <a:endParaRPr lang="de-DE" noProof="0" dirty="0"/>
          </a:p>
          <a:p>
            <a:r>
              <a:rPr lang="de-DE" noProof="0" dirty="0"/>
              <a:t>Langzeit: Performance </a:t>
            </a:r>
            <a:r>
              <a:rPr lang="de-DE" noProof="0" dirty="0" err="1"/>
              <a:t>probleme</a:t>
            </a:r>
            <a:r>
              <a:rPr lang="de-DE" noProof="0" dirty="0"/>
              <a:t> bei langer Zeit?</a:t>
            </a:r>
          </a:p>
          <a:p>
            <a:endParaRPr lang="de-DE" noProof="0" dirty="0"/>
          </a:p>
          <a:p>
            <a:r>
              <a:rPr lang="de-DE" noProof="0" dirty="0"/>
              <a:t>Auf Spur: Error während Hindernisvermeidung?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832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Anfängliche Probleme beim Zusammenfügen der einzelnen </a:t>
            </a:r>
            <a:r>
              <a:rPr lang="de-DE" noProof="0" dirty="0" err="1"/>
              <a:t>Maps</a:t>
            </a:r>
            <a:endParaRPr lang="de-DE" noProof="0" dirty="0"/>
          </a:p>
          <a:p>
            <a:endParaRPr lang="de-DE" noProof="0" dirty="0"/>
          </a:p>
          <a:p>
            <a:r>
              <a:rPr lang="de-DE" noProof="0" dirty="0"/>
              <a:t>Verbessert sich zwar über die Zeit</a:t>
            </a:r>
          </a:p>
          <a:p>
            <a:endParaRPr lang="de-DE" noProof="0" dirty="0"/>
          </a:p>
          <a:p>
            <a:r>
              <a:rPr lang="de-DE" noProof="0" dirty="0"/>
              <a:t>Irgendwann Überschreitet Rechenzeit </a:t>
            </a:r>
            <a:r>
              <a:rPr lang="de-DE" noProof="0" dirty="0" err="1"/>
              <a:t>realtime</a:t>
            </a:r>
            <a:r>
              <a:rPr lang="de-DE" noProof="0" dirty="0"/>
              <a:t> Möglichkeiten und karte wird drastisch schlechter</a:t>
            </a:r>
          </a:p>
          <a:p>
            <a:endParaRPr lang="de-DE" noProof="0" dirty="0"/>
          </a:p>
          <a:p>
            <a:r>
              <a:rPr lang="de-DE" noProof="0" dirty="0"/>
              <a:t>Generell ist dieser SLAM </a:t>
            </a:r>
            <a:r>
              <a:rPr lang="de-DE" noProof="0" dirty="0" err="1"/>
              <a:t>Algo</a:t>
            </a:r>
            <a:r>
              <a:rPr lang="de-DE" noProof="0" dirty="0"/>
              <a:t> nicht geeignet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36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439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463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85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815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406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Video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04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Video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60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Momentaner Trend in der automobil Industrie -&gt; autonomes fahren</a:t>
            </a:r>
          </a:p>
          <a:p>
            <a:endParaRPr lang="de-DE" noProof="0" dirty="0"/>
          </a:p>
          <a:p>
            <a:r>
              <a:rPr lang="de-DE" noProof="0" dirty="0" err="1"/>
              <a:t>Carolo</a:t>
            </a:r>
            <a:r>
              <a:rPr lang="de-DE" noProof="0" dirty="0"/>
              <a:t> Cup wichtiges Event für die Ausbildung von Studenten in diesem Gebiet TU Braunschweig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863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076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85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Keine beweglichen Hindernisse, Straßenschilder, Kreuzungen oder Park Manöver</a:t>
            </a:r>
          </a:p>
          <a:p>
            <a:endParaRPr lang="de-DE" noProof="0" dirty="0"/>
          </a:p>
          <a:p>
            <a:r>
              <a:rPr lang="de-DE" noProof="0" dirty="0"/>
              <a:t>Simulation um Testen zu vereinfachen und Fehlerquellen zu </a:t>
            </a:r>
            <a:r>
              <a:rPr lang="de-DE" noProof="0" dirty="0" err="1"/>
              <a:t>llmitieren</a:t>
            </a:r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15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Ohne vorherige Information -&gt; keine Karte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33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Orientiert sich an den Aufgaben im </a:t>
            </a:r>
            <a:r>
              <a:rPr lang="de-DE" noProof="0" dirty="0" err="1"/>
              <a:t>Carolo</a:t>
            </a:r>
            <a:r>
              <a:rPr lang="de-DE" noProof="0" dirty="0"/>
              <a:t> Cup</a:t>
            </a:r>
          </a:p>
          <a:p>
            <a:endParaRPr lang="de-DE" noProof="0" dirty="0"/>
          </a:p>
          <a:p>
            <a:r>
              <a:rPr lang="de-DE" noProof="0" dirty="0" err="1"/>
              <a:t>Arlo</a:t>
            </a:r>
            <a:r>
              <a:rPr lang="de-DE" noProof="0" dirty="0"/>
              <a:t> Roboterplattform da Standard im Labor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449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528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Macht Sinn sich die bestehenden Arbeiten anzuschauen</a:t>
            </a:r>
          </a:p>
          <a:p>
            <a:endParaRPr lang="de-DE" noProof="0" dirty="0"/>
          </a:p>
          <a:p>
            <a:r>
              <a:rPr lang="de-DE" noProof="0" dirty="0" err="1"/>
              <a:t>MoveIt</a:t>
            </a:r>
            <a:r>
              <a:rPr lang="de-DE" noProof="0" dirty="0"/>
              <a:t>! Ist eher für arm-artige Roboter</a:t>
            </a:r>
          </a:p>
          <a:p>
            <a:r>
              <a:rPr lang="de-DE" noProof="0" dirty="0"/>
              <a:t>Navigation2 ist für ROS2</a:t>
            </a:r>
          </a:p>
          <a:p>
            <a:endParaRPr lang="de-DE" noProof="0" dirty="0"/>
          </a:p>
          <a:p>
            <a:r>
              <a:rPr lang="de-DE" noProof="0" dirty="0"/>
              <a:t>Navigation </a:t>
            </a:r>
            <a:r>
              <a:rPr lang="de-DE" noProof="0" dirty="0" err="1"/>
              <a:t>stack</a:t>
            </a:r>
            <a:r>
              <a:rPr lang="de-DE" noProof="0" dirty="0"/>
              <a:t> ist jedoch sehr vielversprechen, da sehr verbreitete </a:t>
            </a:r>
            <a:r>
              <a:rPr lang="de-DE" noProof="0" dirty="0" err="1"/>
              <a:t>struktur</a:t>
            </a:r>
            <a:r>
              <a:rPr lang="de-DE" noProof="0" dirty="0"/>
              <a:t> für die </a:t>
            </a:r>
            <a:r>
              <a:rPr lang="de-DE" noProof="0" dirty="0" err="1"/>
              <a:t>navigation</a:t>
            </a:r>
            <a:r>
              <a:rPr lang="de-DE" noProof="0" dirty="0"/>
              <a:t> von Robotern in ROS</a:t>
            </a:r>
          </a:p>
          <a:p>
            <a:endParaRPr lang="de-DE" noProof="0" dirty="0"/>
          </a:p>
          <a:p>
            <a:r>
              <a:rPr lang="de-DE" noProof="0" dirty="0"/>
              <a:t>Nicht nur die Navigation, sondern auch der Roboter selbst ist interessant. Hier Christen </a:t>
            </a:r>
            <a:r>
              <a:rPr lang="de-DE" noProof="0" dirty="0" err="1"/>
              <a:t>Lofland</a:t>
            </a:r>
            <a:r>
              <a:rPr lang="de-DE" noProof="0" dirty="0"/>
              <a:t> (Chrisl8) </a:t>
            </a:r>
            <a:r>
              <a:rPr lang="de-DE" noProof="0" dirty="0" err="1"/>
              <a:t>ArloBot</a:t>
            </a:r>
            <a:r>
              <a:rPr lang="de-DE" noProof="0" dirty="0"/>
              <a:t> Projekt</a:t>
            </a:r>
          </a:p>
          <a:p>
            <a:r>
              <a:rPr lang="de-DE" noProof="0" dirty="0"/>
              <a:t>Aber anderer Ansatz und Ziel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A007E-20B6-445A-BDC7-C2BB4E7A8DC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6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494467"/>
            <a:ext cx="9144000" cy="3635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 sz="150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533404"/>
            <a:ext cx="9144000" cy="365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de-DE" altLang="de-DE" sz="1800">
              <a:solidFill>
                <a:schemeClr val="accent1"/>
              </a:solidFill>
              <a:latin typeface="Times" panose="02020603050405020304" pitchFamily="18" charset="0"/>
            </a:endParaRPr>
          </a:p>
        </p:txBody>
      </p:sp>
      <p:pic>
        <p:nvPicPr>
          <p:cNvPr id="6" name="Picture 27" descr="Logo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96838"/>
            <a:ext cx="27717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1" y="1844679"/>
            <a:ext cx="6775450" cy="1584325"/>
          </a:xfrm>
        </p:spPr>
        <p:txBody>
          <a:bodyPr/>
          <a:lstStyle>
            <a:lvl1pPr>
              <a:defRPr sz="345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2" y="3581400"/>
            <a:ext cx="6777038" cy="1752600"/>
          </a:xfrm>
        </p:spPr>
        <p:txBody>
          <a:bodyPr/>
          <a:lstStyle>
            <a:lvl1pPr marL="0" indent="0">
              <a:buFont typeface="Arial" pitchFamily="34" charset="0"/>
              <a:buNone/>
              <a:defRPr sz="1800"/>
            </a:lvl1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7" name="Rectangle 3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AD7131-387B-0646-9B71-32A10157535C}" type="datetime1">
              <a:rPr lang="de-DE" smtClean="0"/>
              <a:t>04.05.21</a:t>
            </a:fld>
            <a:endParaRPr lang="de-DE"/>
          </a:p>
        </p:txBody>
      </p:sp>
      <p:sp>
        <p:nvSpPr>
          <p:cNvPr id="8" name="Rectangle 3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3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070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CF53CE-45F9-034E-B3C7-33FBC1C8D26E}" type="datetime1">
              <a:rPr lang="de-DE" smtClean="0"/>
              <a:t>04.05.21</a:t>
            </a:fld>
            <a:endParaRPr lang="de-DE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63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05613" y="617538"/>
            <a:ext cx="2087562" cy="5765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39750" y="617538"/>
            <a:ext cx="6113463" cy="5765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2BDEA0-3860-854D-8DF5-4C34C648787C}" type="datetime1">
              <a:rPr lang="de-DE" smtClean="0"/>
              <a:t>04.05.21</a:t>
            </a:fld>
            <a:endParaRPr lang="de-DE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25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C9BA3-8BA5-124A-B826-E5A0F1E71BC2}" type="datetime1">
              <a:rPr lang="de-DE" smtClean="0"/>
              <a:t>04.05.21</a:t>
            </a:fld>
            <a:endParaRPr lang="de-DE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D300EA-C644-EC4F-A7B9-8370CFAE91A5}" type="datetime1">
              <a:rPr lang="de-DE" smtClean="0"/>
              <a:t>04.05.21</a:t>
            </a:fld>
            <a:endParaRPr lang="de-DE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79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752" y="1412876"/>
            <a:ext cx="4100513" cy="49704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2665" y="1412876"/>
            <a:ext cx="4100512" cy="49704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E523B9-27F2-A449-81B9-BDEB48437A6A}" type="datetime1">
              <a:rPr lang="de-DE" smtClean="0"/>
              <a:t>04.05.21</a:t>
            </a:fld>
            <a:endParaRPr lang="de-DE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87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8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6A96EE-637F-7B41-ADB4-8285609E3B4E}" type="datetime1">
              <a:rPr lang="de-DE" smtClean="0"/>
              <a:t>04.05.21</a:t>
            </a:fld>
            <a:endParaRPr lang="de-DE"/>
          </a:p>
        </p:txBody>
      </p:sp>
      <p:sp>
        <p:nvSpPr>
          <p:cNvPr id="9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4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CD51E7-9025-AC49-B351-38AC5D919264}" type="datetime1">
              <a:rPr lang="de-DE" smtClean="0"/>
              <a:t>04.05.21</a:t>
            </a:fld>
            <a:endParaRPr lang="de-DE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2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F76124-0C30-CE46-94CB-0DE2CB8C53D4}" type="datetime1">
              <a:rPr lang="de-DE" smtClean="0"/>
              <a:t>04.05.21</a:t>
            </a:fld>
            <a:endParaRPr lang="de-DE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22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798D3-BFA8-1547-B177-0B78EA1C5F92}" type="datetime1">
              <a:rPr lang="de-DE" smtClean="0"/>
              <a:t>04.05.21</a:t>
            </a:fld>
            <a:endParaRPr lang="de-DE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91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sp>
        <p:nvSpPr>
          <p:cNvPr id="6" name="Rectangle 3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EF57C4-A558-3640-A180-281BE3A4754B}" type="datetime1">
              <a:rPr lang="de-DE" smtClean="0"/>
              <a:t>04.05.21</a:t>
            </a:fld>
            <a:endParaRPr lang="de-DE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36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617538"/>
            <a:ext cx="8353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12876"/>
            <a:ext cx="8353425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Mastertextformat bearbeiten</a:t>
            </a:r>
          </a:p>
          <a:p>
            <a:pPr lvl="1"/>
            <a:r>
              <a:rPr lang="en-GB" altLang="de-DE"/>
              <a:t>Zweite Ebene</a:t>
            </a:r>
          </a:p>
          <a:p>
            <a:pPr lvl="2"/>
            <a:r>
              <a:rPr lang="en-GB" altLang="de-DE"/>
              <a:t>Dritte Ebene</a:t>
            </a:r>
          </a:p>
          <a:p>
            <a:pPr lvl="3"/>
            <a:r>
              <a:rPr lang="en-GB" altLang="de-DE"/>
              <a:t>Vierte Ebene</a:t>
            </a:r>
          </a:p>
          <a:p>
            <a:pPr lvl="4"/>
            <a:r>
              <a:rPr lang="en-GB" altLang="de-DE"/>
              <a:t>Fünfte Ebene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533404"/>
            <a:ext cx="9144000" cy="365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de-DE" altLang="de-DE" sz="1800">
              <a:solidFill>
                <a:schemeClr val="accent1"/>
              </a:solidFill>
              <a:latin typeface="Times" panose="02020603050405020304" pitchFamily="18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6494467"/>
            <a:ext cx="9144000" cy="3635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 sz="1500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7" y="6584950"/>
            <a:ext cx="57594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25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/>
              <a:t>Tristan Schwörer</a:t>
            </a:r>
            <a:endParaRPr lang="de-DE" dirty="0"/>
          </a:p>
        </p:txBody>
      </p:sp>
      <p:pic>
        <p:nvPicPr>
          <p:cNvPr id="1031" name="Picture 24" descr="Logo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96838"/>
            <a:ext cx="27717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1" name="Rectangle 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8764" y="6584950"/>
            <a:ext cx="12588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25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fld id="{2E4E2AA0-23BA-1345-AD2B-78E43D084365}" type="datetime1">
              <a:rPr lang="de-DE" smtClean="0"/>
              <a:t>04.05.21</a:t>
            </a:fld>
            <a:endParaRPr lang="de-DE"/>
          </a:p>
        </p:txBody>
      </p:sp>
      <p:sp>
        <p:nvSpPr>
          <p:cNvPr id="3112" name="Rectangle 4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93065" y="6584950"/>
            <a:ext cx="9001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25">
                <a:solidFill>
                  <a:schemeClr val="bg1"/>
                </a:solidFill>
              </a:defRPr>
            </a:lvl1pPr>
          </a:lstStyle>
          <a:p>
            <a:fld id="{A418E27B-B6D5-4F2D-BD3D-471927F60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24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accent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accent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accent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accent1"/>
          </a:solidFill>
          <a:latin typeface="Arial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accent1"/>
          </a:solidFill>
          <a:latin typeface="Arial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accent1"/>
          </a:solidFill>
          <a:latin typeface="Arial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accent1"/>
          </a:solidFill>
          <a:latin typeface="Arial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accent1"/>
          </a:solidFill>
          <a:latin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10000"/>
        </a:spcBef>
        <a:spcAft>
          <a:spcPct val="20000"/>
        </a:spcAft>
        <a:buClr>
          <a:schemeClr val="accent1"/>
        </a:buClr>
        <a:buSzPct val="80000"/>
        <a:buFont typeface="Arial" panose="020B0604020202020204" pitchFamily="34" charset="0"/>
        <a:buChar char="●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451247" indent="-192881" algn="l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608410" indent="-155972" algn="l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3pPr>
      <a:lvl4pPr marL="809625" indent="-200025" algn="l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Char char="–"/>
        <a:defRPr sz="1200">
          <a:solidFill>
            <a:schemeClr val="tx1"/>
          </a:solidFill>
          <a:latin typeface="+mn-lt"/>
        </a:defRPr>
      </a:lvl4pPr>
      <a:lvl5pPr marL="998935" indent="-188119" algn="l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Char char="»"/>
        <a:defRPr sz="1050">
          <a:solidFill>
            <a:schemeClr val="tx1"/>
          </a:solidFill>
          <a:latin typeface="+mn-lt"/>
        </a:defRPr>
      </a:lvl5pPr>
      <a:lvl6pPr marL="1341835" indent="-188119" algn="l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Char char="»"/>
        <a:defRPr sz="1050">
          <a:solidFill>
            <a:schemeClr val="tx1"/>
          </a:solidFill>
          <a:latin typeface="+mn-lt"/>
        </a:defRPr>
      </a:lvl6pPr>
      <a:lvl7pPr marL="1684735" indent="-188119" algn="l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Char char="»"/>
        <a:defRPr sz="1050">
          <a:solidFill>
            <a:schemeClr val="tx1"/>
          </a:solidFill>
          <a:latin typeface="+mn-lt"/>
        </a:defRPr>
      </a:lvl7pPr>
      <a:lvl8pPr marL="2027635" indent="-188119" algn="l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Char char="»"/>
        <a:defRPr sz="1050">
          <a:solidFill>
            <a:schemeClr val="tx1"/>
          </a:solidFill>
          <a:latin typeface="+mn-lt"/>
        </a:defRPr>
      </a:lvl8pPr>
      <a:lvl9pPr marL="2370535" indent="-188119" algn="l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Char char="»"/>
        <a:defRPr sz="105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108119" y="4617562"/>
            <a:ext cx="3658809" cy="1505250"/>
          </a:xfrm>
        </p:spPr>
        <p:txBody>
          <a:bodyPr/>
          <a:lstStyle/>
          <a:p>
            <a:r>
              <a:rPr lang="de-DE" dirty="0"/>
              <a:t>Tristan Schwörer</a:t>
            </a:r>
          </a:p>
          <a:p>
            <a:r>
              <a:rPr lang="de-DE" dirty="0"/>
              <a:t>Bachelor Arbeit</a:t>
            </a:r>
            <a:endParaRPr lang="en-US" dirty="0"/>
          </a:p>
          <a:p>
            <a:r>
              <a:rPr lang="de-DE" dirty="0"/>
              <a:t>Betreuer: Prof. Dr. Stefan Hörmann</a:t>
            </a:r>
          </a:p>
          <a:p>
            <a:r>
              <a:rPr lang="de-DE" dirty="0"/>
              <a:t>WS20/21-SoSe21</a:t>
            </a: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1403385" y="2068414"/>
            <a:ext cx="6775450" cy="1584325"/>
          </a:xfrm>
        </p:spPr>
        <p:txBody>
          <a:bodyPr/>
          <a:lstStyle/>
          <a:p>
            <a:r>
              <a:rPr lang="de-DE" dirty="0"/>
              <a:t>Development </a:t>
            </a:r>
            <a:r>
              <a:rPr lang="de-DE" dirty="0" err="1"/>
              <a:t>of</a:t>
            </a:r>
            <a:r>
              <a:rPr lang="de-DE" dirty="0"/>
              <a:t> a Navigation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in a Road-like Environment</a:t>
            </a:r>
          </a:p>
        </p:txBody>
      </p:sp>
    </p:spTree>
    <p:extLst>
      <p:ext uri="{BB962C8B-B14F-4D97-AF65-F5344CB8AC3E}">
        <p14:creationId xmlns:p14="http://schemas.microsoft.com/office/powerpoint/2010/main" val="2050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Konzept - „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“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29A73C1-2969-8C43-A046-1A38DE10D7EA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9159A854-6FB5-3645-8E0D-409872942978}"/>
              </a:ext>
            </a:extLst>
          </p:cNvPr>
          <p:cNvSpPr/>
          <p:nvPr/>
        </p:nvSpPr>
        <p:spPr bwMode="auto">
          <a:xfrm>
            <a:off x="3047998" y="2152884"/>
            <a:ext cx="3042358" cy="255223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180975" marR="0" indent="-1809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C2DB4CA-A7C7-0348-8AA2-669FA0F35048}"/>
              </a:ext>
            </a:extLst>
          </p:cNvPr>
          <p:cNvSpPr txBox="1"/>
          <p:nvPr/>
        </p:nvSpPr>
        <p:spPr>
          <a:xfrm>
            <a:off x="3535079" y="2595901"/>
            <a:ext cx="206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Globales Planen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8E6AA9-FACD-2F40-9816-3A140B64FE04}"/>
              </a:ext>
            </a:extLst>
          </p:cNvPr>
          <p:cNvSpPr txBox="1"/>
          <p:nvPr/>
        </p:nvSpPr>
        <p:spPr>
          <a:xfrm>
            <a:off x="3599198" y="3861988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Lokales Planen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52105EA-B6D1-8944-B736-1B228B96977A}"/>
              </a:ext>
            </a:extLst>
          </p:cNvPr>
          <p:cNvSpPr txBox="1"/>
          <p:nvPr/>
        </p:nvSpPr>
        <p:spPr>
          <a:xfrm>
            <a:off x="4272078" y="1247191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Ziel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A23CB3-77FC-A34D-80FB-F22C10D39614}"/>
              </a:ext>
            </a:extLst>
          </p:cNvPr>
          <p:cNvSpPr txBox="1"/>
          <p:nvPr/>
        </p:nvSpPr>
        <p:spPr>
          <a:xfrm>
            <a:off x="6961569" y="3228945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Sensordaten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96B0908-6BB6-574D-8860-B37EEB5264DA}"/>
              </a:ext>
            </a:extLst>
          </p:cNvPr>
          <p:cNvSpPr txBox="1"/>
          <p:nvPr/>
        </p:nvSpPr>
        <p:spPr>
          <a:xfrm>
            <a:off x="2602141" y="5090235"/>
            <a:ext cx="3934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Linear/Rotation Geschwindigkeit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A731242-41B3-5049-A733-68969F774020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 bwMode="auto">
          <a:xfrm flipH="1">
            <a:off x="4569177" y="1647301"/>
            <a:ext cx="2823" cy="5055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957C7B8-440E-0D41-A09B-9B042780B318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 bwMode="auto">
          <a:xfrm>
            <a:off x="4569177" y="4705115"/>
            <a:ext cx="9" cy="3851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A0E8248-FA11-0C48-A544-3B9A8583D803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 bwMode="auto">
          <a:xfrm flipH="1">
            <a:off x="6090356" y="3429000"/>
            <a:ext cx="871213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DDA759C-7ACD-D246-A3E7-F9F92E9F5B37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569175" y="2996011"/>
            <a:ext cx="1" cy="8659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581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Konzept - Planen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29A73C1-2969-8C43-A046-1A38DE10D7EA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9159A854-6FB5-3645-8E0D-409872942978}"/>
              </a:ext>
            </a:extLst>
          </p:cNvPr>
          <p:cNvSpPr/>
          <p:nvPr/>
        </p:nvSpPr>
        <p:spPr bwMode="auto">
          <a:xfrm>
            <a:off x="888207" y="2690915"/>
            <a:ext cx="4758267" cy="14761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180975" marR="0" indent="-1809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A23CB3-77FC-A34D-80FB-F22C10D39614}"/>
              </a:ext>
            </a:extLst>
          </p:cNvPr>
          <p:cNvSpPr txBox="1"/>
          <p:nvPr/>
        </p:nvSpPr>
        <p:spPr>
          <a:xfrm>
            <a:off x="6560296" y="3228945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Sensordaten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245F48-E1FA-194F-8069-E0B13A5903CB}"/>
              </a:ext>
            </a:extLst>
          </p:cNvPr>
          <p:cNvSpPr txBox="1"/>
          <p:nvPr/>
        </p:nvSpPr>
        <p:spPr>
          <a:xfrm>
            <a:off x="3589433" y="3229268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Costmap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BEEB324-9D39-CF4D-8798-5AA57A603978}"/>
              </a:ext>
            </a:extLst>
          </p:cNvPr>
          <p:cNvSpPr txBox="1"/>
          <p:nvPr/>
        </p:nvSpPr>
        <p:spPr>
          <a:xfrm>
            <a:off x="1816125" y="322926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Planer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C9B6573-ACDD-264E-8E22-4B5EE4CAA3A5}"/>
              </a:ext>
            </a:extLst>
          </p:cNvPr>
          <p:cNvCxnSpPr>
            <a:cxnSpLocks/>
            <a:stCxn id="18" idx="1"/>
            <a:endCxn id="20" idx="3"/>
          </p:cNvCxnSpPr>
          <p:nvPr/>
        </p:nvCxnSpPr>
        <p:spPr bwMode="auto">
          <a:xfrm flipH="1">
            <a:off x="4800022" y="3429000"/>
            <a:ext cx="1760274" cy="3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7B9A792-7B25-4B48-8C1A-94E7F764C4FF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 bwMode="auto">
          <a:xfrm flipH="1">
            <a:off x="2742982" y="3429323"/>
            <a:ext cx="84645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80A814B-5F64-1543-9AD0-46A01953EE32}"/>
              </a:ext>
            </a:extLst>
          </p:cNvPr>
          <p:cNvCxnSpPr>
            <a:cxnSpLocks/>
            <a:endCxn id="34" idx="0"/>
          </p:cNvCxnSpPr>
          <p:nvPr/>
        </p:nvCxnSpPr>
        <p:spPr bwMode="auto">
          <a:xfrm flipH="1">
            <a:off x="2274212" y="3623285"/>
            <a:ext cx="5344" cy="11452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AF4AA61-F14D-7F4E-84A4-F759CBF3826D}"/>
              </a:ext>
            </a:extLst>
          </p:cNvPr>
          <p:cNvCxnSpPr>
            <a:cxnSpLocks/>
            <a:stCxn id="32" idx="2"/>
            <a:endCxn id="22" idx="0"/>
          </p:cNvCxnSpPr>
          <p:nvPr/>
        </p:nvCxnSpPr>
        <p:spPr bwMode="auto">
          <a:xfrm>
            <a:off x="2279553" y="2089457"/>
            <a:ext cx="1" cy="11398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1A44207-C7FA-EC43-AA26-181BECA130B1}"/>
              </a:ext>
            </a:extLst>
          </p:cNvPr>
          <p:cNvSpPr txBox="1"/>
          <p:nvPr/>
        </p:nvSpPr>
        <p:spPr>
          <a:xfrm>
            <a:off x="1979631" y="1689347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Ziel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812DB0A-3267-C24C-AFB9-D114A26024B0}"/>
              </a:ext>
            </a:extLst>
          </p:cNvPr>
          <p:cNvSpPr txBox="1"/>
          <p:nvPr/>
        </p:nvSpPr>
        <p:spPr>
          <a:xfrm>
            <a:off x="1918185" y="4768543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Pfad</a:t>
            </a:r>
          </a:p>
        </p:txBody>
      </p:sp>
    </p:spTree>
    <p:extLst>
      <p:ext uri="{BB962C8B-B14F-4D97-AF65-F5344CB8AC3E}">
        <p14:creationId xmlns:p14="http://schemas.microsoft.com/office/powerpoint/2010/main" val="69029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Konzept - Verwandte 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0AAFD81D-C8B3-4D48-912C-DBF7AEDF9341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D459C9-EDFD-F642-9C9D-1EB31427CDBE}"/>
              </a:ext>
            </a:extLst>
          </p:cNvPr>
          <p:cNvSpPr txBox="1"/>
          <p:nvPr/>
        </p:nvSpPr>
        <p:spPr>
          <a:xfrm>
            <a:off x="901765" y="2863076"/>
            <a:ext cx="7340471" cy="11318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kern="0" dirty="0"/>
              <a:t>Kann der „</a:t>
            </a:r>
            <a:r>
              <a:rPr lang="de-DE" sz="2400" kern="0" dirty="0" err="1"/>
              <a:t>navigation</a:t>
            </a:r>
            <a:r>
              <a:rPr lang="de-DE" sz="2400" kern="0" dirty="0"/>
              <a:t> </a:t>
            </a:r>
            <a:r>
              <a:rPr lang="de-DE" sz="2400" kern="0" dirty="0" err="1"/>
              <a:t>stack</a:t>
            </a:r>
            <a:r>
              <a:rPr lang="de-DE" sz="2400" kern="0" dirty="0"/>
              <a:t>“ auch für die Navigation </a:t>
            </a:r>
          </a:p>
          <a:p>
            <a:pPr algn="ctr">
              <a:lnSpc>
                <a:spcPct val="150000"/>
              </a:lnSpc>
            </a:pPr>
            <a:r>
              <a:rPr lang="de-DE" sz="2400" kern="0" dirty="0"/>
              <a:t>autonomer Roboter auf Straßen verwendet werden?</a:t>
            </a:r>
          </a:p>
        </p:txBody>
      </p:sp>
    </p:spTree>
    <p:extLst>
      <p:ext uri="{BB962C8B-B14F-4D97-AF65-F5344CB8AC3E}">
        <p14:creationId xmlns:p14="http://schemas.microsoft.com/office/powerpoint/2010/main" val="3377601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Konzept - Pfad Planung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29A73C1-2969-8C43-A046-1A38DE10D7EA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8326847-BA51-4A44-96AE-8BF1A9F6148B}"/>
              </a:ext>
            </a:extLst>
          </p:cNvPr>
          <p:cNvSpPr txBox="1"/>
          <p:nvPr/>
        </p:nvSpPr>
        <p:spPr>
          <a:xfrm>
            <a:off x="539750" y="2586077"/>
            <a:ext cx="3445174" cy="16858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Hindernisvermeidung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Spurverfolgung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Spurpräferenz</a:t>
            </a:r>
          </a:p>
        </p:txBody>
      </p:sp>
    </p:spTree>
    <p:extLst>
      <p:ext uri="{BB962C8B-B14F-4D97-AF65-F5344CB8AC3E}">
        <p14:creationId xmlns:p14="http://schemas.microsoft.com/office/powerpoint/2010/main" val="302433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Konzept - Resultierender Aufbau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F94125D-8D26-694A-8052-D716FB869793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B77B59A-D47B-C046-8877-81321C3DBFA9}"/>
              </a:ext>
            </a:extLst>
          </p:cNvPr>
          <p:cNvSpPr/>
          <p:nvPr/>
        </p:nvSpPr>
        <p:spPr bwMode="auto">
          <a:xfrm>
            <a:off x="3047998" y="2152884"/>
            <a:ext cx="3042358" cy="255223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180975" marR="0" indent="-1809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1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E7EA50B-CD05-F943-B5DA-87A8FF2357E0}"/>
              </a:ext>
            </a:extLst>
          </p:cNvPr>
          <p:cNvSpPr txBox="1"/>
          <p:nvPr/>
        </p:nvSpPr>
        <p:spPr>
          <a:xfrm>
            <a:off x="3535079" y="2595901"/>
            <a:ext cx="206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Globales Planen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81A2E14-270E-274A-8891-2CB863AB33DD}"/>
              </a:ext>
            </a:extLst>
          </p:cNvPr>
          <p:cNvSpPr txBox="1"/>
          <p:nvPr/>
        </p:nvSpPr>
        <p:spPr>
          <a:xfrm>
            <a:off x="3599198" y="3861988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Lokales Planen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7EC9CA8-587B-C243-87CE-C1F316EA5DA0}"/>
              </a:ext>
            </a:extLst>
          </p:cNvPr>
          <p:cNvSpPr txBox="1"/>
          <p:nvPr/>
        </p:nvSpPr>
        <p:spPr>
          <a:xfrm>
            <a:off x="3709426" y="1247191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Zielermittlung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34057F-7F56-AE48-85B4-BA2149F67D50}"/>
              </a:ext>
            </a:extLst>
          </p:cNvPr>
          <p:cNvSpPr txBox="1"/>
          <p:nvPr/>
        </p:nvSpPr>
        <p:spPr>
          <a:xfrm>
            <a:off x="3399626" y="5090235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Geschwindigkeiten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1EE0D00-9667-C848-AC3B-3ECF3D699AD3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 bwMode="auto">
          <a:xfrm flipH="1">
            <a:off x="4569177" y="1647301"/>
            <a:ext cx="2825" cy="5055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992BCF-BCD6-8943-A70D-8E2C07C75BC4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 bwMode="auto">
          <a:xfrm>
            <a:off x="4569177" y="4705115"/>
            <a:ext cx="0" cy="3851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69BF564-AEAE-4E43-97B0-F36CB81FB565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0356" y="2996011"/>
            <a:ext cx="81430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4E91722-EBBD-E04D-8D96-8C7398F9935B}"/>
              </a:ext>
            </a:extLst>
          </p:cNvPr>
          <p:cNvCxnSpPr>
            <a:cxnSpLocks/>
            <a:endCxn id="11" idx="0"/>
          </p:cNvCxnSpPr>
          <p:nvPr/>
        </p:nvCxnSpPr>
        <p:spPr bwMode="auto">
          <a:xfrm>
            <a:off x="4569175" y="2996011"/>
            <a:ext cx="1" cy="8659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6B257DF-6AC4-6148-BB64-BE48A0A33962}"/>
              </a:ext>
            </a:extLst>
          </p:cNvPr>
          <p:cNvSpPr txBox="1"/>
          <p:nvPr/>
        </p:nvSpPr>
        <p:spPr>
          <a:xfrm>
            <a:off x="6961569" y="279595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Sensordaten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1EEF59C-28F1-3741-A160-503968BB89B3}"/>
              </a:ext>
            </a:extLst>
          </p:cNvPr>
          <p:cNvSpPr txBox="1"/>
          <p:nvPr/>
        </p:nvSpPr>
        <p:spPr>
          <a:xfrm>
            <a:off x="6954357" y="3714365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Spurpräferenz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670C088-19C1-1B49-B92A-35E8651DE474}"/>
              </a:ext>
            </a:extLst>
          </p:cNvPr>
          <p:cNvCxnSpPr>
            <a:cxnSpLocks/>
          </p:cNvCxnSpPr>
          <p:nvPr/>
        </p:nvCxnSpPr>
        <p:spPr bwMode="auto">
          <a:xfrm flipH="1">
            <a:off x="6079821" y="3914420"/>
            <a:ext cx="81430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1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Implementierung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526252-E208-1141-84A2-B87D1BE6835C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9838A2-E4CF-A741-B70F-B92DD10BB009}"/>
              </a:ext>
            </a:extLst>
          </p:cNvPr>
          <p:cNvSpPr txBox="1"/>
          <p:nvPr/>
        </p:nvSpPr>
        <p:spPr>
          <a:xfrm>
            <a:off x="539748" y="1939746"/>
            <a:ext cx="3833101" cy="2978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Konzept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3200" b="1" kern="0" dirty="0">
                <a:solidFill>
                  <a:schemeClr val="accent1"/>
                </a:solidFill>
              </a:rPr>
              <a:t>Implementierung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Evaluation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Fazit</a:t>
            </a:r>
            <a:endParaRPr lang="de-DE" sz="2400" kern="0" dirty="0"/>
          </a:p>
        </p:txBody>
      </p:sp>
    </p:spTree>
    <p:extLst>
      <p:ext uri="{BB962C8B-B14F-4D97-AF65-F5344CB8AC3E}">
        <p14:creationId xmlns:p14="http://schemas.microsoft.com/office/powerpoint/2010/main" val="874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Implementierung - Simulation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F9249B12-C3AF-2945-8045-756165EAEB82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3E335-FD62-C745-899E-F254FD8F9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531959"/>
            <a:ext cx="4111272" cy="37940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037386B-9C49-D341-BCD4-549BDAF79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59" y="1527731"/>
            <a:ext cx="3236591" cy="37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Implementierung - Navigation Aufgabenverteilung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B68F856-AA9C-7743-9D34-42681493D0FB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112940-FE9C-FB41-B820-252FC8CDC314}"/>
              </a:ext>
            </a:extLst>
          </p:cNvPr>
          <p:cNvSpPr txBox="1"/>
          <p:nvPr/>
        </p:nvSpPr>
        <p:spPr>
          <a:xfrm>
            <a:off x="539750" y="2032079"/>
            <a:ext cx="3714478" cy="27938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kern="0" dirty="0"/>
              <a:t>Globales Planen: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Hindernisvermeidung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Spurpräferenz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Grober kompletter Plan</a:t>
            </a:r>
          </a:p>
          <a:p>
            <a:pPr>
              <a:lnSpc>
                <a:spcPct val="150000"/>
              </a:lnSpc>
            </a:pPr>
            <a:endParaRPr lang="de-DE" sz="2400" kern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BF5E172-59F8-E24D-BAA5-8004A758474C}"/>
              </a:ext>
            </a:extLst>
          </p:cNvPr>
          <p:cNvSpPr txBox="1"/>
          <p:nvPr/>
        </p:nvSpPr>
        <p:spPr>
          <a:xfrm>
            <a:off x="4716462" y="2032079"/>
            <a:ext cx="4025461" cy="16858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kern="0" dirty="0"/>
              <a:t>Lokales Planen: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Hindernisvermeidung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Kurzer realisierbarer Plan</a:t>
            </a:r>
          </a:p>
        </p:txBody>
      </p:sp>
    </p:spTree>
    <p:extLst>
      <p:ext uri="{BB962C8B-B14F-4D97-AF65-F5344CB8AC3E}">
        <p14:creationId xmlns:p14="http://schemas.microsoft.com/office/powerpoint/2010/main" val="115589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Implementierung - Navigation Aufgabenverteilung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B68F856-AA9C-7743-9D34-42681493D0FB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4283B4-24B1-D842-97F3-9AFF86A22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92" y="1255889"/>
            <a:ext cx="3488140" cy="4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Implementierung - Spurpräferenz 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CAC2833-D8E3-1B4D-B54D-9941B39C04C7}"/>
              </a:ext>
            </a:extLst>
          </p:cNvPr>
          <p:cNvSpPr txBox="1"/>
          <p:nvPr/>
        </p:nvSpPr>
        <p:spPr bwMode="auto">
          <a:xfrm>
            <a:off x="539752" y="1412876"/>
            <a:ext cx="4100513" cy="49704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10000"/>
              </a:spcBef>
              <a:buClr>
                <a:schemeClr val="accent1"/>
              </a:buClr>
            </a:pPr>
            <a:r>
              <a:rPr lang="de-DE" sz="2100" kern="0" dirty="0">
                <a:latin typeface="+mn-lt"/>
              </a:rPr>
              <a:t>Linke Spur muss „teurer“ als rechte Spur sein</a:t>
            </a:r>
          </a:p>
          <a:p>
            <a:pPr>
              <a:spcBef>
                <a:spcPct val="10000"/>
              </a:spcBef>
              <a:buClr>
                <a:schemeClr val="accent1"/>
              </a:buClr>
            </a:pPr>
            <a:endParaRPr lang="de-DE" sz="2100" kern="0" dirty="0">
              <a:latin typeface="+mn-lt"/>
            </a:endParaRPr>
          </a:p>
          <a:p>
            <a:pPr marL="342900" indent="-342900">
              <a:spcBef>
                <a:spcPct val="1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2100" kern="0" dirty="0">
                <a:latin typeface="+mn-lt"/>
              </a:rPr>
              <a:t>Nicht realisierbar mit </a:t>
            </a:r>
            <a:r>
              <a:rPr lang="de-DE" sz="2100" kern="0" dirty="0" err="1">
                <a:latin typeface="+mn-lt"/>
              </a:rPr>
              <a:t>standard</a:t>
            </a:r>
            <a:r>
              <a:rPr lang="de-DE" sz="2100" kern="0" dirty="0">
                <a:latin typeface="+mn-lt"/>
              </a:rPr>
              <a:t> </a:t>
            </a:r>
            <a:r>
              <a:rPr lang="de-DE" sz="2100" kern="0" dirty="0" err="1">
                <a:latin typeface="+mn-lt"/>
              </a:rPr>
              <a:t>Costmap</a:t>
            </a:r>
            <a:r>
              <a:rPr lang="de-DE" sz="2100" kern="0" dirty="0">
                <a:latin typeface="+mn-lt"/>
              </a:rPr>
              <a:t> Funktionalität</a:t>
            </a:r>
          </a:p>
          <a:p>
            <a:pPr marL="342900" indent="-342900">
              <a:spcBef>
                <a:spcPct val="1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2100" kern="0" dirty="0">
              <a:latin typeface="+mn-lt"/>
            </a:endParaRPr>
          </a:p>
          <a:p>
            <a:pPr marL="342900" indent="-342900">
              <a:spcBef>
                <a:spcPct val="1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2100" kern="0" dirty="0">
                <a:latin typeface="+mn-lt"/>
              </a:rPr>
              <a:t>Aufblähung der linken Spurmarkierung</a:t>
            </a:r>
          </a:p>
          <a:p>
            <a:pPr marL="342900" indent="-342900">
              <a:spcBef>
                <a:spcPct val="1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2100" kern="0" dirty="0">
              <a:latin typeface="+mn-lt"/>
            </a:endParaRPr>
          </a:p>
          <a:p>
            <a:pPr marL="342900" indent="-342900">
              <a:spcBef>
                <a:spcPct val="1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2100" kern="0" dirty="0"/>
              <a:t>Freie Fläche um rechter Spurmarkierung und Hindernisse</a:t>
            </a:r>
            <a:endParaRPr lang="de-DE" sz="2100" kern="0" dirty="0">
              <a:latin typeface="+mn-lt"/>
            </a:endParaRPr>
          </a:p>
          <a:p>
            <a:pPr>
              <a:spcBef>
                <a:spcPct val="10000"/>
              </a:spcBef>
              <a:buClr>
                <a:schemeClr val="accent1"/>
              </a:buClr>
            </a:pPr>
            <a:endParaRPr lang="de-DE" sz="2100" kern="0" dirty="0">
              <a:latin typeface="+mn-l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09CE8751-8BAD-164F-9339-1E0E273117C1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01A5228-6091-D143-A782-737B360F1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4" y="1714499"/>
            <a:ext cx="2641757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1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Agenda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5315A4C-8108-DA47-8D61-44573D4E4E13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9838A2-E4CF-A741-B70F-B92DD10BB009}"/>
              </a:ext>
            </a:extLst>
          </p:cNvPr>
          <p:cNvSpPr txBox="1"/>
          <p:nvPr/>
        </p:nvSpPr>
        <p:spPr>
          <a:xfrm>
            <a:off x="539748" y="2032079"/>
            <a:ext cx="2826415" cy="279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Konzept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Implementierung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Evaluation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Fazit</a:t>
            </a:r>
            <a:endParaRPr lang="de-DE" sz="2400" kern="0" dirty="0"/>
          </a:p>
        </p:txBody>
      </p:sp>
    </p:spTree>
    <p:extLst>
      <p:ext uri="{BB962C8B-B14F-4D97-AF65-F5344CB8AC3E}">
        <p14:creationId xmlns:p14="http://schemas.microsoft.com/office/powerpoint/2010/main" val="72702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>
                <a:latin typeface="+mj-lt"/>
                <a:ea typeface="+mj-ea"/>
                <a:cs typeface="+mj-cs"/>
              </a:rPr>
              <a:t>Implementierung - Spurpräferenz 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09CE8751-8BAD-164F-9339-1E0E273117C1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pic>
        <p:nvPicPr>
          <p:cNvPr id="11" name="Grafik 10" descr="Ein Bild, das Licht enthält.&#10;&#10;Automatisch generierte Beschreibung">
            <a:extLst>
              <a:ext uri="{FF2B5EF4-FFF2-40B4-BE49-F238E27FC236}">
                <a16:creationId xmlns:a16="http://schemas.microsoft.com/office/drawing/2014/main" id="{45467ACB-2CD7-9C4E-9A4A-3DC024C5F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33282" y="1607745"/>
            <a:ext cx="4077435" cy="36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Implementierung – Zielermittlung Probleme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9AFB43B7-D799-5044-A12E-135420A05CA4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5CAA4-EA39-9848-BFBC-86E889D1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0" y="2064939"/>
            <a:ext cx="1943105" cy="27281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9F3BF8-2E8C-764F-A67F-6A1BC52FE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97" y="2053393"/>
            <a:ext cx="2000087" cy="27281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D32B69-D41A-694C-9EDA-625A624EE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83" y="2076488"/>
            <a:ext cx="1977356" cy="2705023"/>
          </a:xfrm>
          <a:prstGeom prst="rect">
            <a:avLst/>
          </a:prstGeom>
        </p:spPr>
      </p:pic>
      <p:pic>
        <p:nvPicPr>
          <p:cNvPr id="15" name="Grafik 14" descr="Ein Bild, das Text, Sportwettkampf, Sport enthält.&#10;&#10;Automatisch generierte Beschreibung">
            <a:extLst>
              <a:ext uri="{FF2B5EF4-FFF2-40B4-BE49-F238E27FC236}">
                <a16:creationId xmlns:a16="http://schemas.microsoft.com/office/drawing/2014/main" id="{23D16DD1-3A99-894A-B2C9-0972E341E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74" y="2088035"/>
            <a:ext cx="2224526" cy="27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DD32B69-D41A-694C-9EDA-625A624EE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2019" y="785461"/>
            <a:ext cx="5303044" cy="55469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Implementierung – Zielermittlung Approximationen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9AFB43B7-D799-5044-A12E-135420A05CA4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5CAA4-EA39-9848-BFBC-86E889D18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07" y="1249717"/>
            <a:ext cx="2519658" cy="38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6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Implementierung – Zielermittlung aus SLAM Karte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9AFB43B7-D799-5044-A12E-135420A05CA4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14" name="Grafik 13" descr="Ein Bild, das Wurm enthält.&#10;&#10;Automatisch generierte Beschreibung">
            <a:extLst>
              <a:ext uri="{FF2B5EF4-FFF2-40B4-BE49-F238E27FC236}">
                <a16:creationId xmlns:a16="http://schemas.microsoft.com/office/drawing/2014/main" id="{A3E726F6-13B4-D746-AAFF-467CD2357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99" y="1265238"/>
            <a:ext cx="3660125" cy="4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7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59BC7B5-8398-C743-86AA-74ECA0EB763C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9838A2-E4CF-A741-B70F-B92DD10BB009}"/>
              </a:ext>
            </a:extLst>
          </p:cNvPr>
          <p:cNvSpPr txBox="1"/>
          <p:nvPr/>
        </p:nvSpPr>
        <p:spPr>
          <a:xfrm>
            <a:off x="539748" y="1939746"/>
            <a:ext cx="2826415" cy="2978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Konzept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Implementierung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3200" b="1" kern="0" dirty="0">
                <a:solidFill>
                  <a:schemeClr val="accent1"/>
                </a:solidFill>
              </a:rPr>
              <a:t>Evaluation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Fazit</a:t>
            </a:r>
            <a:endParaRPr lang="de-DE" sz="2400" kern="0" dirty="0"/>
          </a:p>
        </p:txBody>
      </p:sp>
    </p:spTree>
    <p:extLst>
      <p:ext uri="{BB962C8B-B14F-4D97-AF65-F5344CB8AC3E}">
        <p14:creationId xmlns:p14="http://schemas.microsoft.com/office/powerpoint/2010/main" val="1267172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F01BC2C3-93FC-D041-BB6A-284AE732A8BA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1C34AF-3733-AC47-8677-0CECD156B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14" y="1595329"/>
            <a:ext cx="3131961" cy="366733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DD6D382-0128-6B4E-8B29-1526DB289B00}"/>
              </a:ext>
            </a:extLst>
          </p:cNvPr>
          <p:cNvSpPr txBox="1"/>
          <p:nvPr/>
        </p:nvSpPr>
        <p:spPr>
          <a:xfrm>
            <a:off x="539750" y="2863075"/>
            <a:ext cx="4998484" cy="11318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Testen der Inputs der 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Testen des Navigationsverhalten</a:t>
            </a:r>
          </a:p>
        </p:txBody>
      </p:sp>
    </p:spTree>
    <p:extLst>
      <p:ext uri="{BB962C8B-B14F-4D97-AF65-F5344CB8AC3E}">
        <p14:creationId xmlns:p14="http://schemas.microsoft.com/office/powerpoint/2010/main" val="316488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- Encoder </a:t>
            </a:r>
            <a:r>
              <a:rPr lang="de-DE" dirty="0" err="1"/>
              <a:t>Odometrie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17A55E63-1B48-7E42-91F6-A56213249091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625AE91-FBF9-6F43-8813-93A2CAB7E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7" y="1124645"/>
            <a:ext cx="5759450" cy="46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1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- Encoder + IMU + Command </a:t>
            </a:r>
            <a:r>
              <a:rPr lang="de-DE" dirty="0" err="1"/>
              <a:t>Velocity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FE296CF-0A8B-0A48-BCED-74CD282AFC34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625AE91-FBF9-6F43-8813-93A2CAB7E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278" y="1124645"/>
            <a:ext cx="5759447" cy="460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04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- </a:t>
            </a:r>
            <a:r>
              <a:rPr lang="de-DE" dirty="0" err="1"/>
              <a:t>Lidar</a:t>
            </a:r>
            <a:r>
              <a:rPr lang="de-DE" dirty="0"/>
              <a:t> Test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3B0F350-D19C-224E-9CBA-7D94ED864FF2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40E2F3F-6593-7842-B629-BD01DD18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928" y="1124645"/>
            <a:ext cx="5122146" cy="460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4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- </a:t>
            </a:r>
            <a:r>
              <a:rPr lang="de-DE" dirty="0" err="1"/>
              <a:t>Lidar</a:t>
            </a:r>
            <a:r>
              <a:rPr lang="de-DE" dirty="0"/>
              <a:t> Test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9483D4C-0C4B-7946-AE62-E007832D69F8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40E2F3F-6593-7842-B629-BD01DD18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928" y="1259072"/>
            <a:ext cx="5122146" cy="43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Einleitung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BEEFB08F-5F10-0043-8E76-7496AA9889A8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9838A2-E4CF-A741-B70F-B92DD10BB009}"/>
              </a:ext>
            </a:extLst>
          </p:cNvPr>
          <p:cNvSpPr txBox="1"/>
          <p:nvPr/>
        </p:nvSpPr>
        <p:spPr>
          <a:xfrm>
            <a:off x="539748" y="1939746"/>
            <a:ext cx="2826415" cy="2978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3200" b="1" kern="0" dirty="0">
                <a:solidFill>
                  <a:schemeClr val="accent1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Konzept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Implementierung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Evaluation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Fazit</a:t>
            </a:r>
            <a:endParaRPr lang="de-DE" sz="2400" kern="0" dirty="0"/>
          </a:p>
        </p:txBody>
      </p:sp>
    </p:spTree>
    <p:extLst>
      <p:ext uri="{BB962C8B-B14F-4D97-AF65-F5344CB8AC3E}">
        <p14:creationId xmlns:p14="http://schemas.microsoft.com/office/powerpoint/2010/main" val="123136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- Straßenerkennung Test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23DF9E77-1452-864B-9BEB-BB6A44A768CE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CC83C1-878C-4C43-B040-FA8F24BD9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059" y="1674899"/>
            <a:ext cx="7487881" cy="35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17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- SLAM Test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9D87A224-A389-9E47-B329-31C77D6AAE25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387A52D-B492-1749-9646-9022480A05E4}"/>
              </a:ext>
            </a:extLst>
          </p:cNvPr>
          <p:cNvSpPr txBox="1"/>
          <p:nvPr/>
        </p:nvSpPr>
        <p:spPr>
          <a:xfrm>
            <a:off x="539750" y="2309078"/>
            <a:ext cx="5275803" cy="22398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Keine Hindernisse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Hindernisse neben Spur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Hindernisse neben Spur - Langzeit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Hindernisse auf Spur</a:t>
            </a:r>
          </a:p>
        </p:txBody>
      </p:sp>
    </p:spTree>
    <p:extLst>
      <p:ext uri="{BB962C8B-B14F-4D97-AF65-F5344CB8AC3E}">
        <p14:creationId xmlns:p14="http://schemas.microsoft.com/office/powerpoint/2010/main" val="3191660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- SLAM Test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9D87A224-A389-9E47-B329-31C77D6AAE25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00AB2C-9CF0-5A4E-9424-D914C8BAE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52" y="1811479"/>
            <a:ext cx="2565321" cy="3229393"/>
          </a:xfrm>
          <a:prstGeom prst="rect">
            <a:avLst/>
          </a:prstGeom>
        </p:spPr>
      </p:pic>
      <p:pic>
        <p:nvPicPr>
          <p:cNvPr id="10" name="Grafik 9" descr="Ein Bild, das Ausstechform, Küchengeräte enthält.&#10;&#10;Automatisch generierte Beschreibung">
            <a:extLst>
              <a:ext uri="{FF2B5EF4-FFF2-40B4-BE49-F238E27FC236}">
                <a16:creationId xmlns:a16="http://schemas.microsoft.com/office/drawing/2014/main" id="{7B971352-5A4D-664A-AFAF-871DF1C91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3" y="1811480"/>
            <a:ext cx="2676347" cy="3229393"/>
          </a:xfrm>
          <a:prstGeom prst="rect">
            <a:avLst/>
          </a:prstGeom>
        </p:spPr>
      </p:pic>
      <p:pic>
        <p:nvPicPr>
          <p:cNvPr id="13" name="Grafik 12" descr="Ein Bild, das Ausstechform enthält.&#10;&#10;Automatisch generierte Beschreibung">
            <a:extLst>
              <a:ext uri="{FF2B5EF4-FFF2-40B4-BE49-F238E27FC236}">
                <a16:creationId xmlns:a16="http://schemas.microsoft.com/office/drawing/2014/main" id="{889FCD1C-D09B-994D-850A-B4B9ADB2B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40" y="1811479"/>
            <a:ext cx="2565322" cy="32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5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– Test des Navigationsverhaltens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21887728-39FF-E143-9055-DCD285A581F4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0AE293-C3DD-2148-A58A-55B63EBB2840}"/>
              </a:ext>
            </a:extLst>
          </p:cNvPr>
          <p:cNvSpPr txBox="1"/>
          <p:nvPr/>
        </p:nvSpPr>
        <p:spPr>
          <a:xfrm>
            <a:off x="539750" y="2586077"/>
            <a:ext cx="4451860" cy="16858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Keine Hindernisse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Hindernisse auf linker Spur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Hindernisse auf rechter Spur</a:t>
            </a:r>
          </a:p>
        </p:txBody>
      </p:sp>
    </p:spTree>
    <p:extLst>
      <p:ext uri="{BB962C8B-B14F-4D97-AF65-F5344CB8AC3E}">
        <p14:creationId xmlns:p14="http://schemas.microsoft.com/office/powerpoint/2010/main" val="1187059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– Test des Navigationsverhaltens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21887728-39FF-E143-9055-DCD285A581F4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1D6518-C12E-774A-9751-50AA675B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591" y="1745426"/>
            <a:ext cx="7186817" cy="336714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0ABBA3D-49B7-F14E-B8DB-A410541F803C}"/>
              </a:ext>
            </a:extLst>
          </p:cNvPr>
          <p:cNvSpPr txBox="1"/>
          <p:nvPr/>
        </p:nvSpPr>
        <p:spPr>
          <a:xfrm>
            <a:off x="679820" y="5392707"/>
            <a:ext cx="164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Spurwechsel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95740DA-59E4-5443-B703-07FDE43CBEEE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325511" y="3578578"/>
            <a:ext cx="1433689" cy="201418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121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– Test des Navigationsverhaltens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21887728-39FF-E143-9055-DCD285A581F4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35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1D6518-C12E-774A-9751-50AA675B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91" y="1745426"/>
            <a:ext cx="7186818" cy="3367148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C64C93-06C4-A74A-9752-854130152075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H="1" flipV="1">
            <a:off x="1517651" y="4188178"/>
            <a:ext cx="1187082" cy="155847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0ABBA3D-49B7-F14E-B8DB-A410541F803C}"/>
              </a:ext>
            </a:extLst>
          </p:cNvPr>
          <p:cNvSpPr txBox="1"/>
          <p:nvPr/>
        </p:nvSpPr>
        <p:spPr>
          <a:xfrm>
            <a:off x="679820" y="5392707"/>
            <a:ext cx="202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Spurwechsel nach Hindernis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95740DA-59E4-5443-B703-07FDE43CBEEE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704733" y="4188178"/>
            <a:ext cx="2104334" cy="155847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6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Evaluation – Test des Navigationsverhaltens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21887728-39FF-E143-9055-DCD285A581F4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1D6518-C12E-774A-9751-50AA675B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591" y="1745426"/>
            <a:ext cx="7186817" cy="3367148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45AB4BB-5C2F-4F43-8422-2A2CE46BCEB1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 flipH="1" flipV="1">
            <a:off x="1828807" y="4179638"/>
            <a:ext cx="805394" cy="156701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6E3E6B0-A04D-C04B-9E60-D05331EA98D5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 flipV="1">
            <a:off x="2634201" y="4237332"/>
            <a:ext cx="2626421" cy="150931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07CF508-27AF-094C-AD3D-FCDD5F874E31}"/>
              </a:ext>
            </a:extLst>
          </p:cNvPr>
          <p:cNvSpPr txBox="1"/>
          <p:nvPr/>
        </p:nvSpPr>
        <p:spPr>
          <a:xfrm>
            <a:off x="679820" y="5392707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Überschwingen</a:t>
            </a:r>
          </a:p>
          <a:p>
            <a:r>
              <a:rPr lang="de-DE" dirty="0"/>
              <a:t>nach Hindernis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AE507C4-8262-F34D-A4CB-CB4BC67FEC4D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 flipV="1">
            <a:off x="2634201" y="4572988"/>
            <a:ext cx="4048821" cy="117366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180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Fazit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3A30B7F-0BC0-374D-9F78-D97E2C0D257D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37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9838A2-E4CF-A741-B70F-B92DD10BB009}"/>
              </a:ext>
            </a:extLst>
          </p:cNvPr>
          <p:cNvSpPr txBox="1"/>
          <p:nvPr/>
        </p:nvSpPr>
        <p:spPr>
          <a:xfrm>
            <a:off x="539748" y="1951127"/>
            <a:ext cx="2826415" cy="2955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Konzept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Implementierung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Evaluation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3200" b="1" kern="0" dirty="0">
                <a:solidFill>
                  <a:schemeClr val="accent1"/>
                </a:solidFill>
              </a:rPr>
              <a:t>Fazit</a:t>
            </a:r>
            <a:endParaRPr lang="de-DE" sz="3200" b="1" kern="0" dirty="0"/>
          </a:p>
        </p:txBody>
      </p:sp>
    </p:spTree>
    <p:extLst>
      <p:ext uri="{BB962C8B-B14F-4D97-AF65-F5344CB8AC3E}">
        <p14:creationId xmlns:p14="http://schemas.microsoft.com/office/powerpoint/2010/main" val="645796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Fazit  - Video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69A3D37-C7D8-8342-B800-94D9A11C9C6D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pic>
        <p:nvPicPr>
          <p:cNvPr id="10" name="arlo cut.mp4" descr="arlo cut.mp4">
            <a:hlinkClick r:id="" action="ppaction://media"/>
            <a:extLst>
              <a:ext uri="{FF2B5EF4-FFF2-40B4-BE49-F238E27FC236}">
                <a16:creationId xmlns:a16="http://schemas.microsoft.com/office/drawing/2014/main" id="{515209C9-17E0-3F44-B259-B5D0095B7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652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Fazit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69A3D37-C7D8-8342-B800-94D9A11C9C6D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39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02340-BD4D-F344-978A-57F2EB6D920D}"/>
              </a:ext>
            </a:extLst>
          </p:cNvPr>
          <p:cNvSpPr txBox="1"/>
          <p:nvPr/>
        </p:nvSpPr>
        <p:spPr>
          <a:xfrm>
            <a:off x="539750" y="2032079"/>
            <a:ext cx="7603363" cy="27938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Gut geeignete Grundstruktur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Navigationsverhalten muss noch verbessert werden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Filterung und Verbesserung der Sensordaten nötig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 err="1"/>
              <a:t>Lidar</a:t>
            </a:r>
            <a:r>
              <a:rPr lang="de-DE" sz="2400" kern="0" dirty="0"/>
              <a:t> basierter SLAM ungeeignet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Spurerkennung gute Performance </a:t>
            </a:r>
          </a:p>
        </p:txBody>
      </p:sp>
    </p:spTree>
    <p:extLst>
      <p:ext uri="{BB962C8B-B14F-4D97-AF65-F5344CB8AC3E}">
        <p14:creationId xmlns:p14="http://schemas.microsoft.com/office/powerpoint/2010/main" val="126300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Einleitung - Motivation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DD18FD6-A32A-BC45-BA18-56440D0FB9C1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pic>
        <p:nvPicPr>
          <p:cNvPr id="11" name="Grafik 10" descr="Ein Bild, das Straße enthält.&#10;&#10;Automatisch generierte Beschreibung">
            <a:extLst>
              <a:ext uri="{FF2B5EF4-FFF2-40B4-BE49-F238E27FC236}">
                <a16:creationId xmlns:a16="http://schemas.microsoft.com/office/drawing/2014/main" id="{1DD883E6-1773-F444-AC65-6CBAE378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17" y="1559278"/>
            <a:ext cx="5609166" cy="37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1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Fazit - Ausblick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5A94B05-4256-6E41-8696-51FD897DE701}" type="datetime1">
              <a:rPr lang="de-DE" smtClean="0"/>
              <a:t>06.05.21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40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140310-948A-794A-8E8F-05BC1AAEFC1B}"/>
              </a:ext>
            </a:extLst>
          </p:cNvPr>
          <p:cNvSpPr txBox="1"/>
          <p:nvPr/>
        </p:nvSpPr>
        <p:spPr>
          <a:xfrm>
            <a:off x="539750" y="2586077"/>
            <a:ext cx="8097088" cy="16858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Eintragen der vorhergesehenen Spur in die </a:t>
            </a:r>
            <a:r>
              <a:rPr lang="de-DE" sz="2400" kern="0" dirty="0" err="1"/>
              <a:t>Costmap</a:t>
            </a:r>
            <a:endParaRPr lang="de-DE" sz="2400" kern="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Visueller SLAM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Selbst entwickelte Planer mit integrierter Spurpräferenz</a:t>
            </a:r>
          </a:p>
        </p:txBody>
      </p:sp>
    </p:spTree>
    <p:extLst>
      <p:ext uri="{BB962C8B-B14F-4D97-AF65-F5344CB8AC3E}">
        <p14:creationId xmlns:p14="http://schemas.microsoft.com/office/powerpoint/2010/main" val="570408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697538" y="2632620"/>
            <a:ext cx="7823892" cy="1584325"/>
          </a:xfrm>
        </p:spPr>
        <p:txBody>
          <a:bodyPr/>
          <a:lstStyle/>
          <a:p>
            <a:r>
              <a:rPr lang="de-DE" dirty="0"/>
              <a:t>Vielen Dank für Ihre Zeit!</a:t>
            </a:r>
            <a:br>
              <a:rPr lang="de-DE" dirty="0"/>
            </a:br>
            <a:r>
              <a:rPr lang="de-DE" b="0" dirty="0"/>
              <a:t>Fragen &amp; Anregungen?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29549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Quellen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0C6DD5D3-176A-E94B-B8D6-D0C8F4E92252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42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9F7E99-E977-8F43-8CDA-4687C2DACA4E}"/>
              </a:ext>
            </a:extLst>
          </p:cNvPr>
          <p:cNvSpPr txBox="1"/>
          <p:nvPr/>
        </p:nvSpPr>
        <p:spPr>
          <a:xfrm>
            <a:off x="539750" y="2586077"/>
            <a:ext cx="7329251" cy="416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kern="0" dirty="0"/>
              <a:t>https://</a:t>
            </a:r>
            <a:r>
              <a:rPr lang="de-DE" sz="1600" kern="0" dirty="0" err="1"/>
              <a:t>magazin.tu-braunschweig.de</a:t>
            </a:r>
            <a:r>
              <a:rPr lang="de-DE" sz="1600" kern="0" dirty="0"/>
              <a:t>/m-post/der-carolo-cup-2019-in-bildern/</a:t>
            </a:r>
          </a:p>
        </p:txBody>
      </p:sp>
    </p:spTree>
    <p:extLst>
      <p:ext uri="{BB962C8B-B14F-4D97-AF65-F5344CB8AC3E}">
        <p14:creationId xmlns:p14="http://schemas.microsoft.com/office/powerpoint/2010/main" val="157568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Einleitung - Aufgabenstellung 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5C8E69C-B1FB-B845-BD53-E3CF557BE9BE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53E77C-5BF2-354D-82B2-578614C2FD0A}"/>
              </a:ext>
            </a:extLst>
          </p:cNvPr>
          <p:cNvSpPr txBox="1"/>
          <p:nvPr/>
        </p:nvSpPr>
        <p:spPr>
          <a:xfrm>
            <a:off x="539750" y="2586077"/>
            <a:ext cx="7794121" cy="16858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ROS basiert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Hindernisvermeidung, Spurverfolgung und -präferenz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Verwendung der bestehenden Spurerkennung</a:t>
            </a:r>
          </a:p>
        </p:txBody>
      </p:sp>
    </p:spTree>
    <p:extLst>
      <p:ext uri="{BB962C8B-B14F-4D97-AF65-F5344CB8AC3E}">
        <p14:creationId xmlns:p14="http://schemas.microsoft.com/office/powerpoint/2010/main" val="72287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Einleitung - Anforderungen Navigation Verhalten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6881245E-265F-4A40-AE5A-610EBED92175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pic>
        <p:nvPicPr>
          <p:cNvPr id="8" name="Grafik 7" descr="Ein Bild, das Text, Sportdrachen enthält.&#10;&#10;Automatisch generierte Beschreibung">
            <a:extLst>
              <a:ext uri="{FF2B5EF4-FFF2-40B4-BE49-F238E27FC236}">
                <a16:creationId xmlns:a16="http://schemas.microsoft.com/office/drawing/2014/main" id="{E96B513D-6C62-FE49-B98A-ABA3AD4FE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99" y="1752289"/>
            <a:ext cx="2748706" cy="33534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2293125-5F98-8940-8EB9-C4A4DB8DC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101" y="1714500"/>
            <a:ext cx="2593798" cy="3429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2EF9BD4-E42D-4A49-B79A-FDB1752E5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5" y="1752289"/>
            <a:ext cx="27431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Einleitung - Anforderungen Roboter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E6D4B5C4-0C5A-694B-A366-41C2E4E72A30}" type="datetime1">
              <a:rPr lang="de-DE" smtClean="0"/>
              <a:t>05.05.21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4CE0947-A8F6-5640-B6B7-AD4E37FBC0EA}"/>
              </a:ext>
            </a:extLst>
          </p:cNvPr>
          <p:cNvSpPr txBox="1"/>
          <p:nvPr/>
        </p:nvSpPr>
        <p:spPr>
          <a:xfrm>
            <a:off x="539750" y="2309078"/>
            <a:ext cx="3457998" cy="22398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Kamera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 err="1"/>
              <a:t>Lidar</a:t>
            </a:r>
            <a:r>
              <a:rPr lang="de-DE" sz="2400" kern="0" dirty="0"/>
              <a:t> Sensor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Rad-Encoder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 err="1"/>
              <a:t>Arlo</a:t>
            </a:r>
            <a:r>
              <a:rPr lang="de-DE" sz="2400" kern="0" dirty="0"/>
              <a:t> Roboterplattform</a:t>
            </a:r>
          </a:p>
        </p:txBody>
      </p:sp>
    </p:spTree>
    <p:extLst>
      <p:ext uri="{BB962C8B-B14F-4D97-AF65-F5344CB8AC3E}">
        <p14:creationId xmlns:p14="http://schemas.microsoft.com/office/powerpoint/2010/main" val="190206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Konzept 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9F9B452-FE4E-D94A-9AB9-152200EF3B4B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9838A2-E4CF-A741-B70F-B92DD10BB009}"/>
              </a:ext>
            </a:extLst>
          </p:cNvPr>
          <p:cNvSpPr txBox="1"/>
          <p:nvPr/>
        </p:nvSpPr>
        <p:spPr>
          <a:xfrm>
            <a:off x="539748" y="1939746"/>
            <a:ext cx="2826415" cy="2978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Einleitung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3200" b="1" kern="0" dirty="0">
                <a:solidFill>
                  <a:schemeClr val="accent1"/>
                </a:solidFill>
              </a:rPr>
              <a:t>Konzept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Implementierung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Evaluation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 kern="0" dirty="0">
                <a:solidFill>
                  <a:schemeClr val="accent1"/>
                </a:solidFill>
              </a:rPr>
              <a:t>Fazit</a:t>
            </a:r>
            <a:endParaRPr lang="de-DE" sz="2400" kern="0" dirty="0"/>
          </a:p>
        </p:txBody>
      </p:sp>
    </p:spTree>
    <p:extLst>
      <p:ext uri="{BB962C8B-B14F-4D97-AF65-F5344CB8AC3E}">
        <p14:creationId xmlns:p14="http://schemas.microsoft.com/office/powerpoint/2010/main" val="310375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8353425" cy="6477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Konzept - Verwandte 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692277" y="6584950"/>
            <a:ext cx="5759450" cy="21590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Tristan </a:t>
            </a:r>
            <a:r>
              <a:rPr lang="en-US" dirty="0" err="1"/>
              <a:t>Schwörer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>
          <a:xfrm>
            <a:off x="258764" y="6584950"/>
            <a:ext cx="1258887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0AAFD81D-C8B3-4D48-912C-DBF7AEDF9341}" type="datetime1">
              <a:rPr lang="de-DE" smtClean="0"/>
              <a:t>04.05.21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993065" y="6584950"/>
            <a:ext cx="900112" cy="2159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418E27B-B6D5-4F2D-BD3D-471927F60036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D459C9-EDFD-F642-9C9D-1EB31427CDBE}"/>
              </a:ext>
            </a:extLst>
          </p:cNvPr>
          <p:cNvSpPr txBox="1"/>
          <p:nvPr/>
        </p:nvSpPr>
        <p:spPr>
          <a:xfrm>
            <a:off x="539750" y="2032079"/>
            <a:ext cx="5149167" cy="27938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kern="0" dirty="0"/>
              <a:t>ROS </a:t>
            </a:r>
            <a:r>
              <a:rPr lang="de-DE" sz="2400" kern="0" dirty="0" err="1"/>
              <a:t>Planning</a:t>
            </a:r>
            <a:r>
              <a:rPr lang="de-DE" sz="2400" kern="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 err="1"/>
              <a:t>MoveIt</a:t>
            </a:r>
            <a:r>
              <a:rPr lang="de-DE" sz="2400" kern="0" dirty="0"/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 err="1"/>
              <a:t>navigation</a:t>
            </a:r>
            <a:endParaRPr lang="de-DE" sz="2400" kern="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kern="0" dirty="0"/>
              <a:t>navigation2</a:t>
            </a:r>
          </a:p>
          <a:p>
            <a:pPr>
              <a:lnSpc>
                <a:spcPct val="150000"/>
              </a:lnSpc>
            </a:pPr>
            <a:r>
              <a:rPr lang="de-DE" sz="2400" kern="0" dirty="0" err="1"/>
              <a:t>ArloBot</a:t>
            </a:r>
            <a:r>
              <a:rPr lang="de-DE" sz="2400" kern="0" dirty="0"/>
              <a:t> Projekt von Christen </a:t>
            </a:r>
            <a:r>
              <a:rPr lang="de-DE" sz="2400" kern="0" dirty="0" err="1"/>
              <a:t>Lofland</a:t>
            </a:r>
            <a:endParaRPr lang="de-DE" sz="2400" kern="0" dirty="0"/>
          </a:p>
        </p:txBody>
      </p:sp>
    </p:spTree>
    <p:extLst>
      <p:ext uri="{BB962C8B-B14F-4D97-AF65-F5344CB8AC3E}">
        <p14:creationId xmlns:p14="http://schemas.microsoft.com/office/powerpoint/2010/main" val="24260725"/>
      </p:ext>
    </p:extLst>
  </p:cSld>
  <p:clrMapOvr>
    <a:masterClrMapping/>
  </p:clrMapOvr>
</p:sld>
</file>

<file path=ppt/theme/theme1.xml><?xml version="1.0" encoding="utf-8"?>
<a:theme xmlns:a="http://schemas.openxmlformats.org/drawingml/2006/main" name="HS aalen">
  <a:themeElements>
    <a:clrScheme name="Normal 1">
      <a:dk1>
        <a:srgbClr val="000000"/>
      </a:dk1>
      <a:lt1>
        <a:srgbClr val="FFFFFF"/>
      </a:lt1>
      <a:dk2>
        <a:srgbClr val="B30A32"/>
      </a:dk2>
      <a:lt2>
        <a:srgbClr val="87888A"/>
      </a:lt2>
      <a:accent1>
        <a:srgbClr val="003A6C"/>
      </a:accent1>
      <a:accent2>
        <a:srgbClr val="FFE37D"/>
      </a:accent2>
      <a:accent3>
        <a:srgbClr val="FFFFFF"/>
      </a:accent3>
      <a:accent4>
        <a:srgbClr val="000000"/>
      </a:accent4>
      <a:accent5>
        <a:srgbClr val="AAAEBA"/>
      </a:accent5>
      <a:accent6>
        <a:srgbClr val="E7CE71"/>
      </a:accent6>
      <a:hlink>
        <a:srgbClr val="0068B4"/>
      </a:hlink>
      <a:folHlink>
        <a:srgbClr val="66A5D2"/>
      </a:folHlink>
    </a:clrScheme>
    <a:fontScheme name="Norm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180975" marR="0" indent="-180975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180975" marR="0" indent="-180975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ormal 1">
        <a:dk1>
          <a:srgbClr val="000000"/>
        </a:dk1>
        <a:lt1>
          <a:srgbClr val="FFFFFF"/>
        </a:lt1>
        <a:dk2>
          <a:srgbClr val="B30A32"/>
        </a:dk2>
        <a:lt2>
          <a:srgbClr val="87888A"/>
        </a:lt2>
        <a:accent1>
          <a:srgbClr val="003A6C"/>
        </a:accent1>
        <a:accent2>
          <a:srgbClr val="FFE37D"/>
        </a:accent2>
        <a:accent3>
          <a:srgbClr val="FFFFFF"/>
        </a:accent3>
        <a:accent4>
          <a:srgbClr val="000000"/>
        </a:accent4>
        <a:accent5>
          <a:srgbClr val="AAAEBA"/>
        </a:accent5>
        <a:accent6>
          <a:srgbClr val="E7CE71"/>
        </a:accent6>
        <a:hlink>
          <a:srgbClr val="0068B4"/>
        </a:hlink>
        <a:folHlink>
          <a:srgbClr val="66A5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mal 2">
        <a:dk1>
          <a:srgbClr val="000000"/>
        </a:dk1>
        <a:lt1>
          <a:srgbClr val="FFFFFF"/>
        </a:lt1>
        <a:dk2>
          <a:srgbClr val="B30A32"/>
        </a:dk2>
        <a:lt2>
          <a:srgbClr val="87888A"/>
        </a:lt2>
        <a:accent1>
          <a:srgbClr val="FFE37D"/>
        </a:accent1>
        <a:accent2>
          <a:srgbClr val="66A5D2"/>
        </a:accent2>
        <a:accent3>
          <a:srgbClr val="FFFFFF"/>
        </a:accent3>
        <a:accent4>
          <a:srgbClr val="000000"/>
        </a:accent4>
        <a:accent5>
          <a:srgbClr val="FFEFBF"/>
        </a:accent5>
        <a:accent6>
          <a:srgbClr val="5C95BE"/>
        </a:accent6>
        <a:hlink>
          <a:srgbClr val="003A6C"/>
        </a:hlink>
        <a:folHlink>
          <a:srgbClr val="0068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S aalen" id="{AFE2C7F8-1056-4012-BFD3-F1C184312E91}" vid="{1CE65D27-974C-430A-9DA7-3243DA2A0DF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1112</Words>
  <Application>Microsoft Macintosh PowerPoint</Application>
  <PresentationFormat>Bildschirmpräsentation (4:3)</PresentationFormat>
  <Paragraphs>391</Paragraphs>
  <Slides>42</Slides>
  <Notes>41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Times</vt:lpstr>
      <vt:lpstr>Wingdings</vt:lpstr>
      <vt:lpstr>HS aalen</vt:lpstr>
      <vt:lpstr>Development of a Navigation Algorithm for Autonomous Robots in a Road-like Environment</vt:lpstr>
      <vt:lpstr>Agenda  </vt:lpstr>
      <vt:lpstr>Einleitung  </vt:lpstr>
      <vt:lpstr>Einleitung - Motivation  </vt:lpstr>
      <vt:lpstr>Einleitung - Aufgabenstellung  </vt:lpstr>
      <vt:lpstr>Einleitung - Anforderungen Navigation Verhalten </vt:lpstr>
      <vt:lpstr>Einleitung - Anforderungen Roboter</vt:lpstr>
      <vt:lpstr>Konzept </vt:lpstr>
      <vt:lpstr>Konzept - Verwandte Arbeiten</vt:lpstr>
      <vt:lpstr>Konzept - „navigation stack“</vt:lpstr>
      <vt:lpstr>Konzept - Planen</vt:lpstr>
      <vt:lpstr>Konzept - Verwandte Arbeiten</vt:lpstr>
      <vt:lpstr>Konzept - Pfad Planung</vt:lpstr>
      <vt:lpstr>Konzept - Resultierender Aufbau</vt:lpstr>
      <vt:lpstr>Implementierung </vt:lpstr>
      <vt:lpstr>Implementierung - Simulation</vt:lpstr>
      <vt:lpstr>Implementierung - Navigation Aufgabenverteilung</vt:lpstr>
      <vt:lpstr>Implementierung - Navigation Aufgabenverteilung</vt:lpstr>
      <vt:lpstr>Implementierung - Spurpräferenz  </vt:lpstr>
      <vt:lpstr>Implementierung - Spurpräferenz  </vt:lpstr>
      <vt:lpstr>Implementierung – Zielermittlung Probleme </vt:lpstr>
      <vt:lpstr>Implementierung – Zielermittlung Approximationen</vt:lpstr>
      <vt:lpstr>Implementierung – Zielermittlung aus SLAM Karte</vt:lpstr>
      <vt:lpstr>Evaluation  </vt:lpstr>
      <vt:lpstr>Evaluation  </vt:lpstr>
      <vt:lpstr>Evaluation - Encoder Odometrie</vt:lpstr>
      <vt:lpstr>Evaluation - Encoder + IMU + Command Velocity</vt:lpstr>
      <vt:lpstr>Evaluation - Lidar Test</vt:lpstr>
      <vt:lpstr>Evaluation - Lidar Test</vt:lpstr>
      <vt:lpstr>Evaluation - Straßenerkennung Test</vt:lpstr>
      <vt:lpstr>Evaluation - SLAM Test  </vt:lpstr>
      <vt:lpstr>Evaluation - SLAM Test  </vt:lpstr>
      <vt:lpstr>Evaluation – Test des Navigationsverhaltens</vt:lpstr>
      <vt:lpstr>Evaluation – Test des Navigationsverhaltens</vt:lpstr>
      <vt:lpstr>Evaluation – Test des Navigationsverhaltens</vt:lpstr>
      <vt:lpstr>Evaluation – Test des Navigationsverhaltens</vt:lpstr>
      <vt:lpstr>Fazit  </vt:lpstr>
      <vt:lpstr>Fazit  - Video</vt:lpstr>
      <vt:lpstr>Fazit  </vt:lpstr>
      <vt:lpstr>Fazit - Ausblick</vt:lpstr>
      <vt:lpstr>Vielen Dank für Ihre Zeit! Fragen &amp; Anregungen?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Sichere Software für Endlagenkalibrierung</dc:title>
  <dc:creator>Greta Zach</dc:creator>
  <cp:lastModifiedBy>Tristan Schwörer</cp:lastModifiedBy>
  <cp:revision>166</cp:revision>
  <dcterms:created xsi:type="dcterms:W3CDTF">2021-03-09T19:54:23Z</dcterms:created>
  <dcterms:modified xsi:type="dcterms:W3CDTF">2021-05-06T20:09:01Z</dcterms:modified>
</cp:coreProperties>
</file>